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75" r:id="rId3"/>
    <p:sldId id="271" r:id="rId4"/>
    <p:sldId id="274" r:id="rId5"/>
    <p:sldId id="269" r:id="rId6"/>
    <p:sldId id="262" r:id="rId7"/>
    <p:sldId id="263" r:id="rId8"/>
    <p:sldId id="264" r:id="rId9"/>
    <p:sldId id="273" r:id="rId10"/>
    <p:sldId id="279" r:id="rId11"/>
    <p:sldId id="280" r:id="rId12"/>
    <p:sldId id="268" r:id="rId13"/>
    <p:sldId id="277" r:id="rId14"/>
    <p:sldId id="265" r:id="rId1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A36"/>
    <a:srgbClr val="EB1A15"/>
    <a:srgbClr val="47B15E"/>
    <a:srgbClr val="FFFFFF"/>
    <a:srgbClr val="C39A4B"/>
    <a:srgbClr val="55ACD7"/>
    <a:srgbClr val="E59469"/>
    <a:srgbClr val="EB96A3"/>
    <a:srgbClr val="C61B0F"/>
    <a:srgbClr val="C7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4" autoAdjust="0"/>
    <p:restoredTop sz="94624"/>
  </p:normalViewPr>
  <p:slideViewPr>
    <p:cSldViewPr snapToGrid="0">
      <p:cViewPr varScale="1">
        <p:scale>
          <a:sx n="74" d="100"/>
          <a:sy n="74" d="100"/>
        </p:scale>
        <p:origin x="39" y="3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7DC86-6A5E-4A9F-8A6E-953EE17374A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4C4044A-F304-48BC-BAAF-08CA363DF11E}">
      <dgm:prSet phldrT="[Text]" custT="1"/>
      <dgm:spPr>
        <a:solidFill>
          <a:srgbClr val="C00000"/>
        </a:solidFill>
      </dgm:spPr>
      <dgm:t>
        <a:bodyPr/>
        <a:lstStyle/>
        <a:p>
          <a:r>
            <a:rPr lang="en-US" sz="2200" dirty="0"/>
            <a:t>Are stores overpricing or underpricing their wine?</a:t>
          </a:r>
        </a:p>
      </dgm:t>
    </dgm:pt>
    <dgm:pt modelId="{67AA1C8C-7E69-4037-9FDA-8036FBE41216}" type="parTrans" cxnId="{0C5C4623-451B-4081-8EE3-589414FF3B05}">
      <dgm:prSet/>
      <dgm:spPr/>
      <dgm:t>
        <a:bodyPr/>
        <a:lstStyle/>
        <a:p>
          <a:endParaRPr lang="en-US"/>
        </a:p>
      </dgm:t>
    </dgm:pt>
    <dgm:pt modelId="{D1DE285C-470C-496C-AAC7-332500381263}" type="sibTrans" cxnId="{0C5C4623-451B-4081-8EE3-589414FF3B05}">
      <dgm:prSet/>
      <dgm:spPr/>
      <dgm:t>
        <a:bodyPr/>
        <a:lstStyle/>
        <a:p>
          <a:endParaRPr lang="en-US"/>
        </a:p>
      </dgm:t>
    </dgm:pt>
    <dgm:pt modelId="{36AD01A9-A60E-49DD-B1EA-7E5F52CF35A8}">
      <dgm:prSet phldrT="[Text]" custT="1"/>
      <dgm:spPr>
        <a:solidFill>
          <a:srgbClr val="C00000"/>
        </a:solidFill>
      </dgm:spPr>
      <dgm:t>
        <a:bodyPr/>
        <a:lstStyle/>
        <a:p>
          <a:r>
            <a:rPr lang="en-IN" sz="2200" i="0" dirty="0"/>
            <a:t>Are stores aware of the attributes used to describe their wine? Are they advertising those attributes clearly?</a:t>
          </a:r>
          <a:endParaRPr lang="en-US" sz="2200" i="0" dirty="0"/>
        </a:p>
      </dgm:t>
    </dgm:pt>
    <dgm:pt modelId="{A4C1A9B2-3BE9-4A90-89E8-5D4DF2BD9A22}" type="parTrans" cxnId="{F050E1F4-49C2-465D-A6F4-ACC5AB69C4C8}">
      <dgm:prSet/>
      <dgm:spPr/>
      <dgm:t>
        <a:bodyPr/>
        <a:lstStyle/>
        <a:p>
          <a:endParaRPr lang="en-US"/>
        </a:p>
      </dgm:t>
    </dgm:pt>
    <dgm:pt modelId="{245C0128-D313-49FD-BE6F-E4C2B7C32360}" type="sibTrans" cxnId="{F050E1F4-49C2-465D-A6F4-ACC5AB69C4C8}">
      <dgm:prSet/>
      <dgm:spPr/>
      <dgm:t>
        <a:bodyPr/>
        <a:lstStyle/>
        <a:p>
          <a:endParaRPr lang="en-US"/>
        </a:p>
      </dgm:t>
    </dgm:pt>
    <dgm:pt modelId="{E3ECB17C-5C08-461D-8792-7E145D5E5411}">
      <dgm:prSet phldrT="[Text]" custT="1"/>
      <dgm:spPr>
        <a:solidFill>
          <a:srgbClr val="CC0000"/>
        </a:solidFill>
      </dgm:spPr>
      <dgm:t>
        <a:bodyPr/>
        <a:lstStyle/>
        <a:p>
          <a:r>
            <a:rPr lang="en-IN" sz="2200" i="0" dirty="0"/>
            <a:t>Can we make wine suggestions to restaurants based on purchase history and menu?</a:t>
          </a:r>
          <a:endParaRPr lang="en-US" sz="2200" i="0" dirty="0"/>
        </a:p>
      </dgm:t>
    </dgm:pt>
    <dgm:pt modelId="{70379D8D-A74E-4119-B580-1465D1092A4B}" type="parTrans" cxnId="{6B8F83DC-8535-414A-82F2-DC4976F26679}">
      <dgm:prSet/>
      <dgm:spPr/>
      <dgm:t>
        <a:bodyPr/>
        <a:lstStyle/>
        <a:p>
          <a:endParaRPr lang="en-US"/>
        </a:p>
      </dgm:t>
    </dgm:pt>
    <dgm:pt modelId="{464DB6E9-080A-4090-A2E6-718F86B08E0D}" type="sibTrans" cxnId="{6B8F83DC-8535-414A-82F2-DC4976F26679}">
      <dgm:prSet/>
      <dgm:spPr/>
      <dgm:t>
        <a:bodyPr/>
        <a:lstStyle/>
        <a:p>
          <a:endParaRPr lang="en-US"/>
        </a:p>
      </dgm:t>
    </dgm:pt>
    <dgm:pt modelId="{F6665716-9422-449F-A8FC-59092D5DB995}" type="pres">
      <dgm:prSet presAssocID="{9257DC86-6A5E-4A9F-8A6E-953EE17374A8}" presName="linearFlow" presStyleCnt="0">
        <dgm:presLayoutVars>
          <dgm:dir/>
          <dgm:resizeHandles val="exact"/>
        </dgm:presLayoutVars>
      </dgm:prSet>
      <dgm:spPr/>
    </dgm:pt>
    <dgm:pt modelId="{9D56F2B8-B93F-4767-82CB-9EB7DC822328}" type="pres">
      <dgm:prSet presAssocID="{24C4044A-F304-48BC-BAAF-08CA363DF11E}" presName="composite" presStyleCnt="0"/>
      <dgm:spPr/>
    </dgm:pt>
    <dgm:pt modelId="{2DB6A778-4FBA-4346-A025-99F77EE7F675}" type="pres">
      <dgm:prSet presAssocID="{24C4044A-F304-48BC-BAAF-08CA363DF11E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680D8183-65FD-4372-A2B3-C9D66A0CAEEA}" type="pres">
      <dgm:prSet presAssocID="{24C4044A-F304-48BC-BAAF-08CA363DF11E}" presName="txShp" presStyleLbl="node1" presStyleIdx="0" presStyleCnt="3">
        <dgm:presLayoutVars>
          <dgm:bulletEnabled val="1"/>
        </dgm:presLayoutVars>
      </dgm:prSet>
      <dgm:spPr/>
    </dgm:pt>
    <dgm:pt modelId="{41504871-EC43-4274-BB16-92904656B43E}" type="pres">
      <dgm:prSet presAssocID="{D1DE285C-470C-496C-AAC7-332500381263}" presName="spacing" presStyleCnt="0"/>
      <dgm:spPr/>
    </dgm:pt>
    <dgm:pt modelId="{D3FFFDBC-FB49-429C-ABD8-5B6198CF5FAD}" type="pres">
      <dgm:prSet presAssocID="{36AD01A9-A60E-49DD-B1EA-7E5F52CF35A8}" presName="composite" presStyleCnt="0"/>
      <dgm:spPr/>
    </dgm:pt>
    <dgm:pt modelId="{F1E0BCA6-C5B9-480D-AC9A-786E698EF8EE}" type="pres">
      <dgm:prSet presAssocID="{36AD01A9-A60E-49DD-B1EA-7E5F52CF35A8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97FA6566-5E72-428D-AE27-771C55CF2439}" type="pres">
      <dgm:prSet presAssocID="{36AD01A9-A60E-49DD-B1EA-7E5F52CF35A8}" presName="txShp" presStyleLbl="node1" presStyleIdx="1" presStyleCnt="3">
        <dgm:presLayoutVars>
          <dgm:bulletEnabled val="1"/>
        </dgm:presLayoutVars>
      </dgm:prSet>
      <dgm:spPr/>
    </dgm:pt>
    <dgm:pt modelId="{2C006577-CCF9-4814-B7A3-CA6E8A2A98FD}" type="pres">
      <dgm:prSet presAssocID="{245C0128-D313-49FD-BE6F-E4C2B7C32360}" presName="spacing" presStyleCnt="0"/>
      <dgm:spPr/>
    </dgm:pt>
    <dgm:pt modelId="{B968E071-28D1-47BB-B953-811D963F197C}" type="pres">
      <dgm:prSet presAssocID="{E3ECB17C-5C08-461D-8792-7E145D5E5411}" presName="composite" presStyleCnt="0"/>
      <dgm:spPr/>
    </dgm:pt>
    <dgm:pt modelId="{39CA81EF-D8E6-4B16-86C9-DD60E34E443C}" type="pres">
      <dgm:prSet presAssocID="{E3ECB17C-5C08-461D-8792-7E145D5E5411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0A5F896C-332E-4424-8DC5-78948CF8FEA5}" type="pres">
      <dgm:prSet presAssocID="{E3ECB17C-5C08-461D-8792-7E145D5E5411}" presName="txShp" presStyleLbl="node1" presStyleIdx="2" presStyleCnt="3">
        <dgm:presLayoutVars>
          <dgm:bulletEnabled val="1"/>
        </dgm:presLayoutVars>
      </dgm:prSet>
      <dgm:spPr/>
    </dgm:pt>
  </dgm:ptLst>
  <dgm:cxnLst>
    <dgm:cxn modelId="{8EDFDC11-3D14-4726-A6D0-1F20738832DA}" type="presOf" srcId="{36AD01A9-A60E-49DD-B1EA-7E5F52CF35A8}" destId="{97FA6566-5E72-428D-AE27-771C55CF2439}" srcOrd="0" destOrd="0" presId="urn:microsoft.com/office/officeart/2005/8/layout/vList3"/>
    <dgm:cxn modelId="{141CEC12-228E-458C-BA11-39B3EAE7CD01}" type="presOf" srcId="{24C4044A-F304-48BC-BAAF-08CA363DF11E}" destId="{680D8183-65FD-4372-A2B3-C9D66A0CAEEA}" srcOrd="0" destOrd="0" presId="urn:microsoft.com/office/officeart/2005/8/layout/vList3"/>
    <dgm:cxn modelId="{0C5C4623-451B-4081-8EE3-589414FF3B05}" srcId="{9257DC86-6A5E-4A9F-8A6E-953EE17374A8}" destId="{24C4044A-F304-48BC-BAAF-08CA363DF11E}" srcOrd="0" destOrd="0" parTransId="{67AA1C8C-7E69-4037-9FDA-8036FBE41216}" sibTransId="{D1DE285C-470C-496C-AAC7-332500381263}"/>
    <dgm:cxn modelId="{87EE745F-43D2-4B80-B74F-C302C0A9FC21}" type="presOf" srcId="{E3ECB17C-5C08-461D-8792-7E145D5E5411}" destId="{0A5F896C-332E-4424-8DC5-78948CF8FEA5}" srcOrd="0" destOrd="0" presId="urn:microsoft.com/office/officeart/2005/8/layout/vList3"/>
    <dgm:cxn modelId="{BAC497D3-CB29-4598-986B-277163CF17BD}" type="presOf" srcId="{9257DC86-6A5E-4A9F-8A6E-953EE17374A8}" destId="{F6665716-9422-449F-A8FC-59092D5DB995}" srcOrd="0" destOrd="0" presId="urn:microsoft.com/office/officeart/2005/8/layout/vList3"/>
    <dgm:cxn modelId="{6B8F83DC-8535-414A-82F2-DC4976F26679}" srcId="{9257DC86-6A5E-4A9F-8A6E-953EE17374A8}" destId="{E3ECB17C-5C08-461D-8792-7E145D5E5411}" srcOrd="2" destOrd="0" parTransId="{70379D8D-A74E-4119-B580-1465D1092A4B}" sibTransId="{464DB6E9-080A-4090-A2E6-718F86B08E0D}"/>
    <dgm:cxn modelId="{F050E1F4-49C2-465D-A6F4-ACC5AB69C4C8}" srcId="{9257DC86-6A5E-4A9F-8A6E-953EE17374A8}" destId="{36AD01A9-A60E-49DD-B1EA-7E5F52CF35A8}" srcOrd="1" destOrd="0" parTransId="{A4C1A9B2-3BE9-4A90-89E8-5D4DF2BD9A22}" sibTransId="{245C0128-D313-49FD-BE6F-E4C2B7C32360}"/>
    <dgm:cxn modelId="{95B169D8-2022-4346-BBF9-7C82CDB3D92E}" type="presParOf" srcId="{F6665716-9422-449F-A8FC-59092D5DB995}" destId="{9D56F2B8-B93F-4767-82CB-9EB7DC822328}" srcOrd="0" destOrd="0" presId="urn:microsoft.com/office/officeart/2005/8/layout/vList3"/>
    <dgm:cxn modelId="{2E7DBC51-CBB5-4382-BEA9-B59C6326995C}" type="presParOf" srcId="{9D56F2B8-B93F-4767-82CB-9EB7DC822328}" destId="{2DB6A778-4FBA-4346-A025-99F77EE7F675}" srcOrd="0" destOrd="0" presId="urn:microsoft.com/office/officeart/2005/8/layout/vList3"/>
    <dgm:cxn modelId="{4AFBF319-E86C-4895-99DF-D76C63554CD3}" type="presParOf" srcId="{9D56F2B8-B93F-4767-82CB-9EB7DC822328}" destId="{680D8183-65FD-4372-A2B3-C9D66A0CAEEA}" srcOrd="1" destOrd="0" presId="urn:microsoft.com/office/officeart/2005/8/layout/vList3"/>
    <dgm:cxn modelId="{FF622B0B-39A8-4049-B868-F03EA6CF3B24}" type="presParOf" srcId="{F6665716-9422-449F-A8FC-59092D5DB995}" destId="{41504871-EC43-4274-BB16-92904656B43E}" srcOrd="1" destOrd="0" presId="urn:microsoft.com/office/officeart/2005/8/layout/vList3"/>
    <dgm:cxn modelId="{185B4FC4-E413-4CA6-97F4-3DEAFB322491}" type="presParOf" srcId="{F6665716-9422-449F-A8FC-59092D5DB995}" destId="{D3FFFDBC-FB49-429C-ABD8-5B6198CF5FAD}" srcOrd="2" destOrd="0" presId="urn:microsoft.com/office/officeart/2005/8/layout/vList3"/>
    <dgm:cxn modelId="{71BFE16C-55C8-4C19-B2AF-082C83D69A09}" type="presParOf" srcId="{D3FFFDBC-FB49-429C-ABD8-5B6198CF5FAD}" destId="{F1E0BCA6-C5B9-480D-AC9A-786E698EF8EE}" srcOrd="0" destOrd="0" presId="urn:microsoft.com/office/officeart/2005/8/layout/vList3"/>
    <dgm:cxn modelId="{66BFC3AC-3E3D-4579-ADA6-FD6BB7547322}" type="presParOf" srcId="{D3FFFDBC-FB49-429C-ABD8-5B6198CF5FAD}" destId="{97FA6566-5E72-428D-AE27-771C55CF2439}" srcOrd="1" destOrd="0" presId="urn:microsoft.com/office/officeart/2005/8/layout/vList3"/>
    <dgm:cxn modelId="{C43E0538-D9D6-4B2D-A3B8-420A8A73BB72}" type="presParOf" srcId="{F6665716-9422-449F-A8FC-59092D5DB995}" destId="{2C006577-CCF9-4814-B7A3-CA6E8A2A98FD}" srcOrd="3" destOrd="0" presId="urn:microsoft.com/office/officeart/2005/8/layout/vList3"/>
    <dgm:cxn modelId="{B2C82F28-683E-4C59-A058-56EBF1E0A759}" type="presParOf" srcId="{F6665716-9422-449F-A8FC-59092D5DB995}" destId="{B968E071-28D1-47BB-B953-811D963F197C}" srcOrd="4" destOrd="0" presId="urn:microsoft.com/office/officeart/2005/8/layout/vList3"/>
    <dgm:cxn modelId="{888EEC62-1CFE-4FF5-9060-908DEE69AF69}" type="presParOf" srcId="{B968E071-28D1-47BB-B953-811D963F197C}" destId="{39CA81EF-D8E6-4B16-86C9-DD60E34E443C}" srcOrd="0" destOrd="0" presId="urn:microsoft.com/office/officeart/2005/8/layout/vList3"/>
    <dgm:cxn modelId="{7146352F-1D34-45D3-8213-8DABB953C9EE}" type="presParOf" srcId="{B968E071-28D1-47BB-B953-811D963F197C}" destId="{0A5F896C-332E-4424-8DC5-78948CF8FEA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D8183-65FD-4372-A2B3-C9D66A0CAEEA}">
      <dsp:nvSpPr>
        <dsp:cNvPr id="0" name=""/>
        <dsp:cNvSpPr/>
      </dsp:nvSpPr>
      <dsp:spPr>
        <a:xfrm rot="10800000">
          <a:off x="1947896" y="2562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Are stores overpricing or underpricing their wine?</a:t>
          </a:r>
        </a:p>
      </dsp:txBody>
      <dsp:txXfrm rot="10800000">
        <a:off x="2228028" y="2562"/>
        <a:ext cx="6341140" cy="1120528"/>
      </dsp:txXfrm>
    </dsp:sp>
    <dsp:sp modelId="{2DB6A778-4FBA-4346-A025-99F77EE7F675}">
      <dsp:nvSpPr>
        <dsp:cNvPr id="0" name=""/>
        <dsp:cNvSpPr/>
      </dsp:nvSpPr>
      <dsp:spPr>
        <a:xfrm>
          <a:off x="1387631" y="2562"/>
          <a:ext cx="1120528" cy="112052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A6566-5E72-428D-AE27-771C55CF2439}">
      <dsp:nvSpPr>
        <dsp:cNvPr id="0" name=""/>
        <dsp:cNvSpPr/>
      </dsp:nvSpPr>
      <dsp:spPr>
        <a:xfrm rot="10800000">
          <a:off x="1947896" y="1457578"/>
          <a:ext cx="6621272" cy="1120528"/>
        </a:xfrm>
        <a:prstGeom prst="homePlate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0" kern="1200" dirty="0"/>
            <a:t>Are stores aware of the attributes used to describe their wine? Are they advertising those attributes clearly?</a:t>
          </a:r>
          <a:endParaRPr lang="en-US" sz="2200" i="0" kern="1200" dirty="0"/>
        </a:p>
      </dsp:txBody>
      <dsp:txXfrm rot="10800000">
        <a:off x="2228028" y="1457578"/>
        <a:ext cx="6341140" cy="1120528"/>
      </dsp:txXfrm>
    </dsp:sp>
    <dsp:sp modelId="{F1E0BCA6-C5B9-480D-AC9A-786E698EF8EE}">
      <dsp:nvSpPr>
        <dsp:cNvPr id="0" name=""/>
        <dsp:cNvSpPr/>
      </dsp:nvSpPr>
      <dsp:spPr>
        <a:xfrm>
          <a:off x="1387631" y="1457578"/>
          <a:ext cx="1120528" cy="11205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5F896C-332E-4424-8DC5-78948CF8FEA5}">
      <dsp:nvSpPr>
        <dsp:cNvPr id="0" name=""/>
        <dsp:cNvSpPr/>
      </dsp:nvSpPr>
      <dsp:spPr>
        <a:xfrm rot="10800000">
          <a:off x="1947896" y="2912593"/>
          <a:ext cx="6621272" cy="1120528"/>
        </a:xfrm>
        <a:prstGeom prst="homePlate">
          <a:avLst/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122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i="0" kern="1200" dirty="0"/>
            <a:t>Can we make wine suggestions to restaurants based on purchase history and menu?</a:t>
          </a:r>
          <a:endParaRPr lang="en-US" sz="2200" i="0" kern="1200" dirty="0"/>
        </a:p>
      </dsp:txBody>
      <dsp:txXfrm rot="10800000">
        <a:off x="2228028" y="2912593"/>
        <a:ext cx="6341140" cy="1120528"/>
      </dsp:txXfrm>
    </dsp:sp>
    <dsp:sp modelId="{39CA81EF-D8E6-4B16-86C9-DD60E34E443C}">
      <dsp:nvSpPr>
        <dsp:cNvPr id="0" name=""/>
        <dsp:cNvSpPr/>
      </dsp:nvSpPr>
      <dsp:spPr>
        <a:xfrm>
          <a:off x="1387631" y="2912593"/>
          <a:ext cx="1120528" cy="11205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BE1607-F731-8D4F-8E27-E1D4816D7466}" type="datetimeFigureOut">
              <a:rPr lang="en-US" smtClean="0"/>
              <a:t>10/8/2017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4E9B7-0214-6741-AE9B-406D1D756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79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7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0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28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80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Nick</a:t>
            </a:r>
          </a:p>
          <a:p>
            <a:r>
              <a:rPr lang="en-US" dirty="0"/>
              <a:t>http://</a:t>
            </a:r>
            <a:r>
              <a:rPr lang="en-US" dirty="0" err="1"/>
              <a:t>passionatefoodie.blogspot.com</a:t>
            </a:r>
            <a:r>
              <a:rPr lang="en-US" dirty="0"/>
              <a:t>/2010/07/what-is-best-way-to-organize-wine-</a:t>
            </a:r>
            <a:r>
              <a:rPr lang="en-US" dirty="0" err="1"/>
              <a:t>store.html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79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414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Meyappan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47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03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91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2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98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4E9B7-0214-6741-AE9B-406D1D7565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48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B444C-3C36-4355-9438-DD3E51775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6917F5-A857-4A4A-BB67-6AF9995A8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8642E-C2BB-4A23-A713-75BFB5E3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70CCE-5F1E-462A-B8C2-483B0C33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E1E51-942A-4DF2-BF1E-14CC15B4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781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94D88-A00C-440B-9A63-EB53BC60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B6763-677E-4B7C-A16C-9AD1E52F3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C3283-DF22-4D2D-AB82-9A9133A9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0E72F-392A-48E8-A351-7C470726E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EE4BF-D9BA-4439-8A13-799F8ADE1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859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428D2A-2D7B-44B6-ABBC-F2BFB143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90C36-D240-48B9-9E9E-0379AEB8F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5DB4E-A6EA-47A4-A122-8D20B71F6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6A804-D141-4001-92C9-6C3A994B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925AA-2CA4-4478-AFA8-43D6E836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28035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4191000"/>
            <a:ext cx="12192000" cy="2667000"/>
          </a:xfrm>
          <a:prstGeom prst="rect">
            <a:avLst/>
          </a:prstGeom>
        </p:spPr>
        <p:txBody>
          <a:bodyPr/>
          <a:lstStyle>
            <a:lvl1pPr marL="0" marR="0" indent="0" algn="l" defTabSz="3429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AA9C8F"/>
              </a:buClr>
              <a:buSzTx/>
              <a:buFont typeface="Wingdings" charset="2"/>
              <a:buNone/>
              <a:tabLst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3124200"/>
            <a:ext cx="10871200" cy="838200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Font typeface="Wingdings" charset="2"/>
              <a:buNone/>
              <a:defRPr sz="1800" baseline="0"/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286106"/>
            <a:ext cx="7213600" cy="1548099"/>
          </a:xfrm>
          <a:prstGeom prst="rect">
            <a:avLst/>
          </a:prstGeo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3000" baseline="0">
                <a:solidFill>
                  <a:srgbClr val="000000"/>
                </a:solidFill>
              </a:defRPr>
            </a:lvl1pPr>
            <a:lvl2pPr marL="342900" indent="0">
              <a:buNone/>
              <a:defRPr sz="1800"/>
            </a:lvl2pPr>
            <a:lvl3pPr marL="685800" indent="0">
              <a:buNone/>
              <a:defRPr sz="1800"/>
            </a:lvl3pPr>
            <a:lvl4pPr marL="1028700" indent="0">
              <a:buNone/>
              <a:defRPr sz="1800"/>
            </a:lvl4pPr>
            <a:lvl5pPr marL="1371600" indent="0">
              <a:buNone/>
              <a:defRPr sz="1800"/>
            </a:lvl5pPr>
          </a:lstStyle>
          <a:p>
            <a:pPr lvl="0"/>
            <a:r>
              <a:rPr lang="en-US" dirty="0"/>
              <a:t>Click to enter page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863840" y="1286105"/>
            <a:ext cx="3657600" cy="1548098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731131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571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picture here, or click icon to add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411019"/>
            <a:ext cx="12192000" cy="1295400"/>
          </a:xfrm>
          <a:prstGeom prst="rect">
            <a:avLst/>
          </a:prstGeom>
          <a:solidFill>
            <a:srgbClr val="C75B12">
              <a:alpha val="89000"/>
            </a:srgbClr>
          </a:solidFill>
        </p:spPr>
        <p:txBody>
          <a:bodyPr anchor="ctr" anchorCtr="1"/>
          <a:lstStyle>
            <a:lvl1pPr marL="0" indent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en-US" dirty="0"/>
              <a:t>Click to enter page title</a:t>
            </a:r>
          </a:p>
          <a:p>
            <a:pPr lvl="0"/>
            <a:r>
              <a:rPr lang="en-US" dirty="0"/>
              <a:t>Second line of text</a:t>
            </a:r>
          </a:p>
        </p:txBody>
      </p:sp>
      <p:pic>
        <p:nvPicPr>
          <p:cNvPr id="4" name="Picture 3" descr="UTMBS_Mark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6400800"/>
            <a:ext cx="457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186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94F9-7E3F-43D9-8B0D-0B96D938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87176-FFA9-4434-9663-0F665FAFB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F1F19-5DED-44A0-B767-3331FAC2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0470A-CF8F-44FA-B613-4C2BB50DD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52D29-87FF-47FF-B663-27DCB9E3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094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8BED-5B04-43CC-8D62-7C66B374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1D3C9-48F4-44D3-A767-F5F812450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B5F1B2-7C60-4576-B07F-4D0487E5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06BF7-B4A6-4C7B-BC48-497120671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86C59-A82A-4172-B15C-A19CFCA7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753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D962-3202-4F1D-881C-4AD1FBBF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4BA8A-CC78-4C6E-A976-94F25D9EC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FB780-C0EA-4C84-823D-B4DEE1045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D7AA1-B001-4395-9952-DC1837820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4E34A1-6DD7-4B96-94F4-0CED198E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20403-A334-4195-B42F-80652062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76349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918D-0C52-4407-9718-E89CC053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F19C8-9CC2-4F92-B1BF-9F77906D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B2338-BA0D-412C-B6C1-DDE812EC85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7482-B8D5-4770-8B24-2DA4BACC4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4DF6F-0F28-475C-ADE6-9791D5AD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CA6E3-BE03-4CCA-916E-5B96D6FA0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876FB-C87A-4743-9296-DA6773227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CCF58B-B657-4E78-9542-58F40FEF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0750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AC78-A4D8-4C87-BBB3-F3371E9C1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2619F-7FD6-4131-A1CE-E40058322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8DE853-DF18-4C10-8D6E-3BE33F480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7195-EE6E-4730-B4BD-3C78C537E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5091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F20204-6270-465D-9E94-C22FF71CE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26CDDB-07AB-4933-ABA7-A3590587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606EB-0339-4973-9517-B2F63EA1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290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A56B-B044-4DCA-ACBD-E7419AA1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07A4-4B85-411D-9172-FDB3FDF0B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0510A-66B1-47DF-82CE-DFECE38C9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1105E-A2BE-4B92-BB08-374F9C46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4ECDC-642D-4E8C-8696-4A2787D20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DDF60-65FE-48B6-A06F-78DEE967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966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6FC-6FAF-4A66-9D51-23B29EE7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247355-B7AC-425C-AF77-40416244A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CA4D88-EB19-42C9-95C7-EF7E07A69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C1860-2DA4-4562-9D17-AE5714C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22A9D-2C2E-4039-A33F-70AF0E21B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2DD558-6EC5-4DBC-B322-BF8FBDBE3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89067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926442-2109-4526-A53A-D0C1E435F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309B7-1946-40DA-AC05-27BEC988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9933C-2173-4ADB-B69C-53A27C776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1C4F6-1D07-4006-B2A3-07BD1BD274A1}" type="datetimeFigureOut">
              <a:rPr lang="x-none" smtClean="0"/>
              <a:t>10/8/2017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12C5C-F650-4A3C-8CDF-9772AC25E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2C949-D161-4C80-A431-70813C928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022EA-91C8-4F4B-BBCB-5EA8A21DD92F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562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png"/><Relationship Id="rId9" Type="http://schemas.openxmlformats.org/officeDocument/2006/relationships/image" Target="../media/image2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  <p:extLst/>
          </p:nvPr>
        </p:nvSpPr>
        <p:spPr>
          <a:xfrm>
            <a:off x="622300" y="2057817"/>
            <a:ext cx="8409215" cy="628650"/>
          </a:xfrm>
        </p:spPr>
        <p:txBody>
          <a:bodyPr>
            <a:noAutofit/>
          </a:bodyPr>
          <a:lstStyle/>
          <a:p>
            <a:r>
              <a:rPr lang="en-US" sz="2000" b="1" dirty="0"/>
              <a:t>October 5, 2017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Bryan, Paige, Nick, Meyappan, Aishwarya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  <p:extLst/>
          </p:nvPr>
        </p:nvSpPr>
        <p:spPr>
          <a:xfrm>
            <a:off x="622300" y="824043"/>
            <a:ext cx="6240237" cy="15480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+mn-ea"/>
              </a:rPr>
              <a:t>Around the World in Grapey Days</a:t>
            </a:r>
          </a:p>
          <a:p>
            <a:endParaRPr lang="en-US" sz="800" dirty="0">
              <a:solidFill>
                <a:schemeClr val="tx1"/>
              </a:solidFill>
              <a:cs typeface="+mn-ea"/>
            </a:endParaRPr>
          </a:p>
          <a:p>
            <a:r>
              <a:rPr lang="en-US" sz="1800" dirty="0">
                <a:solidFill>
                  <a:srgbClr val="CD6B00"/>
                </a:solidFill>
                <a:cs typeface="+mn-ea"/>
              </a:rPr>
              <a:t> </a:t>
            </a:r>
            <a:r>
              <a:rPr lang="zh-CN" altLang="en-US" sz="1800" dirty="0">
                <a:solidFill>
                  <a:srgbClr val="CD6B00"/>
                </a:solidFill>
                <a:cs typeface="+mn-ea"/>
              </a:rPr>
              <a:t> </a:t>
            </a:r>
            <a:endParaRPr lang="en-US" dirty="0">
              <a:solidFill>
                <a:srgbClr val="CD6B00"/>
              </a:solidFill>
            </a:endParaRPr>
          </a:p>
          <a:p>
            <a:endParaRPr lang="en-US" sz="2400" dirty="0">
              <a:solidFill>
                <a:srgbClr val="CD6B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37" y="687222"/>
            <a:ext cx="3540579" cy="1684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100"/>
            <a:ext cx="12192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93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DUMMY SLIDE FOR BIPARTITE PLOT FROM LIFT VALUES</a:t>
            </a:r>
          </a:p>
        </p:txBody>
      </p:sp>
    </p:spTree>
    <p:extLst>
      <p:ext uri="{BB962C8B-B14F-4D97-AF65-F5344CB8AC3E}">
        <p14:creationId xmlns:p14="http://schemas.microsoft.com/office/powerpoint/2010/main" val="411486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IN" sz="3200" i="1" dirty="0">
                <a:cs typeface="Arial" pitchFamily="34" charset="0"/>
              </a:rPr>
              <a:t>Are wines in different price points described differently?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61536"/>
            <a:ext cx="4490434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Riesling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10300" y="866624"/>
            <a:ext cx="44577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Pinot Noir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3BD321-CC03-4227-8121-3808CA3D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951148"/>
            <a:ext cx="4455499" cy="37151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16B08D-CD54-4FD5-A904-68FD13CC1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951148"/>
            <a:ext cx="4490434" cy="373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4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1026" name="Picture 2" descr="Image result for chardonnay">
            <a:extLst>
              <a:ext uri="{FF2B5EF4-FFF2-40B4-BE49-F238E27FC236}">
                <a16:creationId xmlns:a16="http://schemas.microsoft.com/office/drawing/2014/main" id="{6EF5D830-58F1-4F54-A66C-30D7D9161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71" y="1250157"/>
            <a:ext cx="1406657" cy="459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auvignon blanc">
            <a:extLst>
              <a:ext uri="{FF2B5EF4-FFF2-40B4-BE49-F238E27FC236}">
                <a16:creationId xmlns:a16="http://schemas.microsoft.com/office/drawing/2014/main" id="{012DDAC4-A3F8-4056-AAA4-2C5EB6D6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023" y="1040059"/>
            <a:ext cx="1319516" cy="23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Sangiovese Grosso bottle">
            <a:extLst>
              <a:ext uri="{FF2B5EF4-FFF2-40B4-BE49-F238E27FC236}">
                <a16:creationId xmlns:a16="http://schemas.microsoft.com/office/drawing/2014/main" id="{3A72EEBC-2C65-4460-BC73-A0415E834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038" b="7740"/>
          <a:stretch/>
        </p:blipFill>
        <p:spPr bwMode="auto">
          <a:xfrm>
            <a:off x="9075606" y="3893871"/>
            <a:ext cx="2546350" cy="296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8A67EC0-D590-495A-98D1-DD8BB50F9AF5}"/>
              </a:ext>
            </a:extLst>
          </p:cNvPr>
          <p:cNvSpPr/>
          <p:nvPr/>
        </p:nvSpPr>
        <p:spPr>
          <a:xfrm>
            <a:off x="3892848" y="897977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47B15E"/>
          </a:solidFill>
          <a:ln>
            <a:solidFill>
              <a:srgbClr val="47B1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Cosine similarity: 0.831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Most similar attributes:</a:t>
            </a:r>
          </a:p>
          <a:p>
            <a:pPr algn="ctr">
              <a:lnSpc>
                <a:spcPct val="150000"/>
              </a:lnSpc>
            </a:pPr>
            <a:r>
              <a:rPr lang="en-US" i="1" dirty="0">
                <a:solidFill>
                  <a:schemeClr val="tx1"/>
                </a:solidFill>
              </a:rPr>
              <a:t>Acidity, Fruit, Citrus, Crisp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DD61CEB-4E64-4E78-8A07-2409C30D36CB}"/>
              </a:ext>
            </a:extLst>
          </p:cNvPr>
          <p:cNvSpPr/>
          <p:nvPr/>
        </p:nvSpPr>
        <p:spPr>
          <a:xfrm>
            <a:off x="3892848" y="3881596"/>
            <a:ext cx="4269246" cy="2865368"/>
          </a:xfrm>
          <a:prstGeom prst="rightArrow">
            <a:avLst>
              <a:gd name="adj1" fmla="val 50000"/>
              <a:gd name="adj2" fmla="val 33294"/>
            </a:avLst>
          </a:prstGeom>
          <a:solidFill>
            <a:srgbClr val="FF0000"/>
          </a:solidFill>
          <a:ln>
            <a:solidFill>
              <a:srgbClr val="C7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Cosine similarity .442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Least similar attributes: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Cherry, Apple, Berry, Spice </a:t>
            </a:r>
          </a:p>
        </p:txBody>
      </p:sp>
    </p:spTree>
    <p:extLst>
      <p:ext uri="{BB962C8B-B14F-4D97-AF65-F5344CB8AC3E}">
        <p14:creationId xmlns:p14="http://schemas.microsoft.com/office/powerpoint/2010/main" val="3625050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Can cosine similarity predict the next variety you should try?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50" y="931109"/>
            <a:ext cx="9433450" cy="572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 lnSpcReduction="10000"/>
          </a:bodyPr>
          <a:lstStyle/>
          <a:p>
            <a:r>
              <a:rPr lang="en-US" sz="3200" i="1" dirty="0">
                <a:cs typeface="Arial" pitchFamily="34" charset="0"/>
              </a:rPr>
              <a:t>What is average rating when each of these foods </a:t>
            </a:r>
            <a:r>
              <a:rPr lang="en-US" sz="3200" i="1">
                <a:cs typeface="Arial" pitchFamily="34" charset="0"/>
              </a:rPr>
              <a:t>are mentioned in the review?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2900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Cheap Chow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56587" y="1275279"/>
            <a:ext cx="2500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Fancy Food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89" y="1724514"/>
            <a:ext cx="1887132" cy="1258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1" y="4041630"/>
            <a:ext cx="2216554" cy="11183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10" y="5252747"/>
            <a:ext cx="1614489" cy="10709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888" y="3079909"/>
            <a:ext cx="1737940" cy="8689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78" y="3153853"/>
            <a:ext cx="1905925" cy="12706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6777" y="1706361"/>
            <a:ext cx="1905925" cy="12014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6779" y="4588925"/>
            <a:ext cx="1905924" cy="164202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2471332" y="2307082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71331" y="3460155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4777" y="4622243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464776" y="5788220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899912" y="22680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9912" y="5353734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06242" y="2059272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0.98 SD below the mean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06242" y="315385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0.72 SD below the mean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99377" y="4236666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0.64 SD below the mean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06242" y="5252747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 avg. rating is 0.53 SD below the mean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580946" y="186160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0.74 SD above the mean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75530" y="3268243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0.52 SD above the mean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73567" y="5035131"/>
            <a:ext cx="2185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The avg. rating is 0.36 SD above the mean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899912" y="3669479"/>
            <a:ext cx="517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10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Key Business Questions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564055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Evaluate the pricing structure of wines and recommend the reorganization of liquor stores based on similarities between wine varieties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F55659-BB9B-4FE4-AE34-5AC6BB3BC3DC}"/>
              </a:ext>
            </a:extLst>
          </p:cNvPr>
          <p:cNvSpPr/>
          <p:nvPr/>
        </p:nvSpPr>
        <p:spPr>
          <a:xfrm>
            <a:off x="1524000" y="1372748"/>
            <a:ext cx="8997573" cy="120032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1" dirty="0">
                <a:solidFill>
                  <a:srgbClr val="C00000"/>
                </a:solidFill>
              </a:rPr>
              <a:t>How can expert reviews be used to improve recommendations for liquor stores?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909637" y="2577840"/>
          <a:ext cx="9956800" cy="403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25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Approach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A four-step approach was implemented to achieve business goals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45049E-32C0-42DA-85EA-04AEAC8831A6}"/>
              </a:ext>
            </a:extLst>
          </p:cNvPr>
          <p:cNvSpPr/>
          <p:nvPr/>
        </p:nvSpPr>
        <p:spPr>
          <a:xfrm>
            <a:off x="3414941" y="1252877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Preprocessing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undesirable characters(@,!, </a:t>
            </a:r>
            <a:r>
              <a:rPr lang="en-US" altLang="zh-CN" sz="1600" dirty="0" err="1">
                <a:solidFill>
                  <a:schemeClr val="tx1"/>
                </a:solidFill>
              </a:rPr>
              <a:t>etc</a:t>
            </a:r>
            <a:r>
              <a:rPr lang="en-US" altLang="zh-CN" sz="1600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Remove stop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49AF0C-0A12-4749-90F3-B1BB6F07AFAA}"/>
              </a:ext>
            </a:extLst>
          </p:cNvPr>
          <p:cNvSpPr/>
          <p:nvPr/>
        </p:nvSpPr>
        <p:spPr>
          <a:xfrm>
            <a:off x="2130366" y="2475275"/>
            <a:ext cx="6809172" cy="1134871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tx1"/>
                </a:solidFill>
              </a:rPr>
              <a:t>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Calculate lift values of top 25 wine varieties against top 20 attributes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Vectorize each variety and calculate cosine similarities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E817D0-14C7-4A60-923E-9E1A1EB30205}"/>
              </a:ext>
            </a:extLst>
          </p:cNvPr>
          <p:cNvSpPr/>
          <p:nvPr/>
        </p:nvSpPr>
        <p:spPr>
          <a:xfrm>
            <a:off x="3414941" y="3686167"/>
            <a:ext cx="6809172" cy="1417432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Insights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Reviews utilize similar descriptions regardless of price, though mentions of food can hint at quality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US wines tend to be pricier on the average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C14742F-6EF5-45F0-86C6-E2E02C80C3B3}"/>
              </a:ext>
            </a:extLst>
          </p:cNvPr>
          <p:cNvSpPr/>
          <p:nvPr/>
        </p:nvSpPr>
        <p:spPr>
          <a:xfrm>
            <a:off x="2130366" y="5203481"/>
            <a:ext cx="7292603" cy="1586883"/>
          </a:xfrm>
          <a:prstGeom prst="roundRect">
            <a:avLst/>
          </a:prstGeom>
          <a:noFill/>
          <a:ln>
            <a:solidFill>
              <a:srgbClr val="CD6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Recommendations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Liquor stores should organize by flavor profiles rather than regions/grape types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Translate “wine-speak” into plain language understood by low-information consumers, using cosine similarities and food associations</a:t>
            </a:r>
          </a:p>
        </p:txBody>
      </p:sp>
      <p:pic>
        <p:nvPicPr>
          <p:cNvPr id="2050" name="Picture 2" descr="https://pbs.twimg.com/profile_images/500216225343889409/D7_J27yD_400x400.jpeg">
            <a:extLst>
              <a:ext uri="{FF2B5EF4-FFF2-40B4-BE49-F238E27FC236}">
                <a16:creationId xmlns:a16="http://schemas.microsoft.com/office/drawing/2014/main" id="{63DD0A1C-D22B-4F2A-B4F3-03CCBD89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806" y="2705641"/>
            <a:ext cx="856861" cy="8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eam.inria.fr/zenith/files/2014/10/collaborative.jpg">
            <a:extLst>
              <a:ext uri="{FF2B5EF4-FFF2-40B4-BE49-F238E27FC236}">
                <a16:creationId xmlns:a16="http://schemas.microsoft.com/office/drawing/2014/main" id="{468D683E-6245-447D-A14A-EC46A315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67" y="3998069"/>
            <a:ext cx="1090856" cy="93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pload.wikimedia.org/wikipedia/commons/b/b4/Cmu-icon-square.png">
            <a:extLst>
              <a:ext uri="{FF2B5EF4-FFF2-40B4-BE49-F238E27FC236}">
                <a16:creationId xmlns:a16="http://schemas.microsoft.com/office/drawing/2014/main" id="{5D9F3D15-4AE8-44E1-8FD5-25820EC58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969" y="5527596"/>
            <a:ext cx="938655" cy="93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entralized Data sets">
            <a:extLst>
              <a:ext uri="{FF2B5EF4-FFF2-40B4-BE49-F238E27FC236}">
                <a16:creationId xmlns:a16="http://schemas.microsoft.com/office/drawing/2014/main" id="{8D256C5F-996E-4E92-8F68-EDE008F95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 r="23580" b="3791"/>
          <a:stretch/>
        </p:blipFill>
        <p:spPr bwMode="auto">
          <a:xfrm>
            <a:off x="2276547" y="1473604"/>
            <a:ext cx="944676" cy="83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487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Data Description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91440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cs typeface="Arial" pitchFamily="34" charset="0"/>
              </a:rPr>
              <a:t>Wine 101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FF6D87-D607-4811-9125-5FE32CE82A2D}"/>
              </a:ext>
            </a:extLst>
          </p:cNvPr>
          <p:cNvSpPr/>
          <p:nvPr/>
        </p:nvSpPr>
        <p:spPr>
          <a:xfrm>
            <a:off x="1848035" y="1389060"/>
            <a:ext cx="84966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KEY STATISTICS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903BFB1-CD1F-4688-9CF6-6E123B86FCFF}"/>
              </a:ext>
            </a:extLst>
          </p:cNvPr>
          <p:cNvSpPr/>
          <p:nvPr/>
        </p:nvSpPr>
        <p:spPr>
          <a:xfrm>
            <a:off x="1888369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151k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Reviews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DA835E-2AEE-437B-BBE2-0CB1AC557590}"/>
              </a:ext>
            </a:extLst>
          </p:cNvPr>
          <p:cNvCxnSpPr/>
          <p:nvPr/>
        </p:nvCxnSpPr>
        <p:spPr>
          <a:xfrm>
            <a:off x="1867271" y="1815342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C7DEEBA-D332-406E-A48A-929D24885F56}"/>
              </a:ext>
            </a:extLst>
          </p:cNvPr>
          <p:cNvCxnSpPr/>
          <p:nvPr/>
        </p:nvCxnSpPr>
        <p:spPr>
          <a:xfrm>
            <a:off x="1888369" y="3619171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3062088-A00A-46FC-89ED-5DC9473E6AE0}"/>
              </a:ext>
            </a:extLst>
          </p:cNvPr>
          <p:cNvCxnSpPr/>
          <p:nvPr/>
        </p:nvCxnSpPr>
        <p:spPr>
          <a:xfrm>
            <a:off x="1867271" y="1399277"/>
            <a:ext cx="8496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6F5041E-209B-460A-9FF8-6BFA5DA3C086}"/>
              </a:ext>
            </a:extLst>
          </p:cNvPr>
          <p:cNvSpPr/>
          <p:nvPr/>
        </p:nvSpPr>
        <p:spPr>
          <a:xfrm>
            <a:off x="4038245" y="1983210"/>
            <a:ext cx="2006666" cy="148256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15k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Wineries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E0B18DC-CDA8-4802-87E4-080145066B47}"/>
              </a:ext>
            </a:extLst>
          </p:cNvPr>
          <p:cNvSpPr/>
          <p:nvPr/>
        </p:nvSpPr>
        <p:spPr>
          <a:xfrm>
            <a:off x="6188121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632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Wine Varieties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58834B-EF3B-462D-AC20-82F517D64DA0}"/>
              </a:ext>
            </a:extLst>
          </p:cNvPr>
          <p:cNvSpPr/>
          <p:nvPr/>
        </p:nvSpPr>
        <p:spPr>
          <a:xfrm>
            <a:off x="8337997" y="1983210"/>
            <a:ext cx="2006666" cy="1482563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10</a:t>
            </a:r>
          </a:p>
          <a:p>
            <a:pPr algn="ctr"/>
            <a:r>
              <a:rPr lang="en-US" sz="1600" b="1" dirty="0">
                <a:solidFill>
                  <a:schemeClr val="tx2"/>
                </a:solidFill>
              </a:rPr>
              <a:t>Attributes</a:t>
            </a:r>
          </a:p>
          <a:p>
            <a:pPr algn="ctr"/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5146F-9720-46B3-9CA2-ED6CBA886217}"/>
              </a:ext>
            </a:extLst>
          </p:cNvPr>
          <p:cNvSpPr txBox="1"/>
          <p:nvPr/>
        </p:nvSpPr>
        <p:spPr>
          <a:xfrm>
            <a:off x="1709744" y="4113139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Where?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FE337E-50D8-4689-8954-B7CE3485114C}"/>
              </a:ext>
            </a:extLst>
          </p:cNvPr>
          <p:cNvSpPr txBox="1"/>
          <p:nvPr/>
        </p:nvSpPr>
        <p:spPr>
          <a:xfrm>
            <a:off x="1709744" y="4855734"/>
            <a:ext cx="1291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2"/>
                </a:solidFill>
              </a:rPr>
              <a:t>What?</a:t>
            </a:r>
            <a:endParaRPr lang="x-none" sz="2400" b="1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D19BC-7E01-4696-A842-C903A434B10B}"/>
              </a:ext>
            </a:extLst>
          </p:cNvPr>
          <p:cNvSpPr txBox="1"/>
          <p:nvPr/>
        </p:nvSpPr>
        <p:spPr>
          <a:xfrm>
            <a:off x="3236540" y="4113139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The data was gathered from </a:t>
            </a:r>
            <a:r>
              <a:rPr lang="en-US" b="1" dirty="0" err="1">
                <a:solidFill>
                  <a:srgbClr val="C00000"/>
                </a:solidFill>
              </a:rPr>
              <a:t>WineEnthusiast</a:t>
            </a:r>
            <a:r>
              <a:rPr lang="en-US" b="1" dirty="0">
                <a:solidFill>
                  <a:srgbClr val="C00000"/>
                </a:solidFill>
              </a:rPr>
              <a:t>, one of the premier wine and spirits review and trade magazines</a:t>
            </a:r>
            <a:endParaRPr lang="x-none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6BB4F2-FC31-4212-B6F1-30BAE02C4496}"/>
              </a:ext>
            </a:extLst>
          </p:cNvPr>
          <p:cNvSpPr txBox="1"/>
          <p:nvPr/>
        </p:nvSpPr>
        <p:spPr>
          <a:xfrm>
            <a:off x="3236540" y="4855734"/>
            <a:ext cx="710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C00000"/>
                </a:solidFill>
              </a:rPr>
              <a:t>The dataset contains descriptions, prices, and points given to each type of wine, varying by variety, region, and winery</a:t>
            </a:r>
            <a:endParaRPr lang="x-non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986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ine stock photo">
            <a:extLst>
              <a:ext uri="{FF2B5EF4-FFF2-40B4-BE49-F238E27FC236}">
                <a16:creationId xmlns:a16="http://schemas.microsoft.com/office/drawing/2014/main" id="{A397CE7E-03FE-4A9F-8B4F-44FEA36594B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30" b="14830"/>
          <a:stretch>
            <a:fillRect/>
          </a:stretch>
        </p:blipFill>
        <p:spPr bwMode="auto">
          <a:xfrm>
            <a:off x="536980" y="994371"/>
            <a:ext cx="11118040" cy="521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Exploratory Data Analysis</a:t>
            </a:r>
            <a:endParaRPr lang="en-US" sz="3200" i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839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How are wines described?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What </a:t>
            </a:r>
            <a:r>
              <a:rPr lang="en-IN" sz="1800" dirty="0">
                <a:solidFill>
                  <a:srgbClr val="FFFFFF"/>
                </a:solidFill>
                <a:cs typeface="Arial" pitchFamily="34" charset="0"/>
              </a:rPr>
              <a:t>attributes</a:t>
            </a:r>
            <a:r>
              <a:rPr lang="en-IN" sz="1800" dirty="0">
                <a:cs typeface="Arial" pitchFamily="34" charset="0"/>
              </a:rPr>
              <a:t> are used the most?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67142"/>
            <a:ext cx="4686300" cy="44273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1" y="1567142"/>
            <a:ext cx="4622800" cy="4630458"/>
          </a:xfrm>
          <a:prstGeom prst="rect">
            <a:avLst/>
          </a:prstGeom>
        </p:spPr>
      </p:pic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Did description length vary by country?</a:t>
            </a:r>
            <a:endParaRPr lang="en-US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44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are the top wine locations in the world?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4437"/>
            <a:ext cx="10058400" cy="49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9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What is the current pricing structure of wines?</a:t>
            </a:r>
            <a:endParaRPr lang="en-US" sz="3200" i="1" dirty="0">
              <a:cs typeface="Arial" pitchFamily="34" charset="0"/>
            </a:endParaRP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1524000" y="845645"/>
            <a:ext cx="4686300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country</a:t>
            </a:r>
            <a:endParaRPr lang="en-US" sz="1800" dirty="0">
              <a:cs typeface="Arial" pitchFamily="34" charset="0"/>
            </a:endParaRP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497938BC-5D49-4115-9BC1-F78EEE918248}"/>
              </a:ext>
            </a:extLst>
          </p:cNvPr>
          <p:cNvSpPr txBox="1">
            <a:spLocks/>
          </p:cNvSpPr>
          <p:nvPr/>
        </p:nvSpPr>
        <p:spPr>
          <a:xfrm>
            <a:off x="6292851" y="845644"/>
            <a:ext cx="4375149" cy="357179"/>
          </a:xfrm>
          <a:prstGeom prst="rect">
            <a:avLst/>
          </a:prstGeom>
          <a:solidFill>
            <a:schemeClr val="bg1">
              <a:lumMod val="65000"/>
              <a:alpha val="89000"/>
            </a:schemeClr>
          </a:solidFill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cs typeface="Arial" pitchFamily="34" charset="0"/>
              </a:rPr>
              <a:t>By variety</a:t>
            </a:r>
            <a:endParaRPr lang="en-US" sz="1800" dirty="0"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03" y="1685925"/>
            <a:ext cx="9717194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6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B79715D3-0E2D-46A3-AAAC-16A4A3ED2F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4000" y="0"/>
            <a:ext cx="9144000" cy="792000"/>
          </a:xfrm>
          <a:solidFill>
            <a:srgbClr val="C00000">
              <a:alpha val="89000"/>
            </a:srgbClr>
          </a:solidFill>
        </p:spPr>
        <p:txBody>
          <a:bodyPr>
            <a:normAutofit/>
          </a:bodyPr>
          <a:lstStyle/>
          <a:p>
            <a:r>
              <a:rPr lang="en-IN" sz="3200" i="1" dirty="0">
                <a:cs typeface="Arial" pitchFamily="34" charset="0"/>
              </a:rPr>
              <a:t>Leveraging Descriptions for Business Insights</a:t>
            </a:r>
            <a:endParaRPr lang="en-US" sz="3200" i="1" dirty="0">
              <a:cs typeface="Arial" pitchFamily="34" charset="0"/>
            </a:endParaRPr>
          </a:p>
        </p:txBody>
      </p:sp>
      <p:pic>
        <p:nvPicPr>
          <p:cNvPr id="2050" name="Picture 2" descr="Image result for wine stock photo">
            <a:extLst>
              <a:ext uri="{FF2B5EF4-FFF2-40B4-BE49-F238E27FC236}">
                <a16:creationId xmlns:a16="http://schemas.microsoft.com/office/drawing/2014/main" id="{2F2ACF19-BCA5-431B-AC1B-0D27EB4B3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77"/>
          <a:stretch/>
        </p:blipFill>
        <p:spPr bwMode="auto">
          <a:xfrm>
            <a:off x="876875" y="968482"/>
            <a:ext cx="10438250" cy="5494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48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506</Words>
  <Application>Microsoft Office PowerPoint</Application>
  <PresentationFormat>Widescreen</PresentationFormat>
  <Paragraphs>101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等线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Sidhaarthan Velur Gopalakrishnan</dc:creator>
  <cp:lastModifiedBy>Paige McKenzie</cp:lastModifiedBy>
  <cp:revision>88</cp:revision>
  <dcterms:created xsi:type="dcterms:W3CDTF">2017-10-01T20:04:42Z</dcterms:created>
  <dcterms:modified xsi:type="dcterms:W3CDTF">2017-10-09T01:24:36Z</dcterms:modified>
</cp:coreProperties>
</file>